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2" r:id="rId7"/>
    <p:sldId id="261" r:id="rId8"/>
    <p:sldId id="263" r:id="rId9"/>
    <p:sldId id="264" r:id="rId10"/>
    <p:sldId id="265" r:id="rId11"/>
    <p:sldId id="266" r:id="rId12"/>
    <p:sldId id="268" r:id="rId13"/>
    <p:sldId id="267" r:id="rId14"/>
    <p:sldId id="270"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5C8B48-E572-4C74-A7DC-B24E1AA75370}" v="122" dt="2024-09-27T19:27:32.6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98" autoAdjust="0"/>
    <p:restoredTop sz="87365" autoAdjust="0"/>
  </p:normalViewPr>
  <p:slideViewPr>
    <p:cSldViewPr snapToGrid="0">
      <p:cViewPr varScale="1">
        <p:scale>
          <a:sx n="83" d="100"/>
          <a:sy n="83" d="100"/>
        </p:scale>
        <p:origin x="4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F58FF0-1C29-44C8-8AFF-9C183A26EE27}" type="datetimeFigureOut">
              <a:rPr lang="en-US" smtClean="0"/>
              <a:t>9/27/2024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8DC819-F447-4A29-80CF-97C3518C7568}" type="slidenum">
              <a:rPr lang="en-US" smtClean="0"/>
              <a:t>‹#›</a:t>
            </a:fld>
            <a:endParaRPr lang="en-US"/>
          </a:p>
        </p:txBody>
      </p:sp>
    </p:spTree>
    <p:extLst>
      <p:ext uri="{BB962C8B-B14F-4D97-AF65-F5344CB8AC3E}">
        <p14:creationId xmlns:p14="http://schemas.microsoft.com/office/powerpoint/2010/main" val="1221462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8DC819-F447-4A29-80CF-97C3518C7568}" type="slidenum">
              <a:rPr lang="en-US" smtClean="0"/>
              <a:t>1</a:t>
            </a:fld>
            <a:endParaRPr lang="en-US"/>
          </a:p>
        </p:txBody>
      </p:sp>
    </p:spTree>
    <p:extLst>
      <p:ext uri="{BB962C8B-B14F-4D97-AF65-F5344CB8AC3E}">
        <p14:creationId xmlns:p14="http://schemas.microsoft.com/office/powerpoint/2010/main" val="556878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Maybe don’t start thinking about your post-</a:t>
            </a:r>
            <a:r>
              <a:rPr lang="en-US" dirty="0" err="1"/>
              <a:t>phd</a:t>
            </a:r>
            <a:r>
              <a:rPr lang="en-US" dirty="0"/>
              <a:t> career if you’re only in your first or second year of your </a:t>
            </a:r>
            <a:r>
              <a:rPr lang="en-US" dirty="0" err="1"/>
              <a:t>phd</a:t>
            </a:r>
            <a:endParaRPr lang="en-US" dirty="0"/>
          </a:p>
          <a:p>
            <a:pPr marL="228600" indent="-228600">
              <a:buAutoNum type="arabicPeriod"/>
            </a:pPr>
            <a:r>
              <a:rPr lang="en-US" dirty="0"/>
              <a:t>Case in point – being a student in IoT4Ag you have probably realized there are a variety of applications of a technology that you had never considered before and that opens up new career opportunities. A PhD as specific as it is, prepares you on how to apply scientific thinking and how to problem solve. </a:t>
            </a:r>
          </a:p>
        </p:txBody>
      </p:sp>
      <p:sp>
        <p:nvSpPr>
          <p:cNvPr id="4" name="Slide Number Placeholder 3"/>
          <p:cNvSpPr>
            <a:spLocks noGrp="1"/>
          </p:cNvSpPr>
          <p:nvPr>
            <p:ph type="sldNum" sz="quarter" idx="5"/>
          </p:nvPr>
        </p:nvSpPr>
        <p:spPr/>
        <p:txBody>
          <a:bodyPr/>
          <a:lstStyle/>
          <a:p>
            <a:fld id="{E88DC819-F447-4A29-80CF-97C3518C7568}" type="slidenum">
              <a:rPr lang="en-US" smtClean="0"/>
              <a:t>4</a:t>
            </a:fld>
            <a:endParaRPr lang="en-US"/>
          </a:p>
        </p:txBody>
      </p:sp>
    </p:spTree>
    <p:extLst>
      <p:ext uri="{BB962C8B-B14F-4D97-AF65-F5344CB8AC3E}">
        <p14:creationId xmlns:p14="http://schemas.microsoft.com/office/powerpoint/2010/main" val="3060972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Work-life balance, what kind of impact/contribution you want to make in the world</a:t>
            </a:r>
          </a:p>
          <a:p>
            <a:pPr marL="0" indent="0">
              <a:buNone/>
            </a:pPr>
            <a:r>
              <a:rPr lang="en-US" dirty="0"/>
              <a:t>3. Based on your research experiences, any internships you have done</a:t>
            </a:r>
          </a:p>
          <a:p>
            <a:pPr marL="0" indent="0">
              <a:buNone/>
            </a:pPr>
            <a:r>
              <a:rPr lang="en-US" dirty="0"/>
              <a:t>4. What aspects or projects of your PhD/postdoc have you enjoyed the most?</a:t>
            </a:r>
          </a:p>
          <a:p>
            <a:pPr marL="0" indent="0">
              <a:buNone/>
            </a:pPr>
            <a:endParaRPr lang="en-US" dirty="0"/>
          </a:p>
        </p:txBody>
      </p:sp>
      <p:sp>
        <p:nvSpPr>
          <p:cNvPr id="4" name="Slide Number Placeholder 3"/>
          <p:cNvSpPr>
            <a:spLocks noGrp="1"/>
          </p:cNvSpPr>
          <p:nvPr>
            <p:ph type="sldNum" sz="quarter" idx="5"/>
          </p:nvPr>
        </p:nvSpPr>
        <p:spPr/>
        <p:txBody>
          <a:bodyPr/>
          <a:lstStyle/>
          <a:p>
            <a:fld id="{E88DC819-F447-4A29-80CF-97C3518C7568}" type="slidenum">
              <a:rPr lang="en-US" smtClean="0"/>
              <a:t>5</a:t>
            </a:fld>
            <a:endParaRPr lang="en-US"/>
          </a:p>
        </p:txBody>
      </p:sp>
    </p:spTree>
    <p:extLst>
      <p:ext uri="{BB962C8B-B14F-4D97-AF65-F5344CB8AC3E}">
        <p14:creationId xmlns:p14="http://schemas.microsoft.com/office/powerpoint/2010/main" val="1428176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Sounds like some vague jargon, but</a:t>
            </a:r>
          </a:p>
        </p:txBody>
      </p:sp>
      <p:sp>
        <p:nvSpPr>
          <p:cNvPr id="4" name="Slide Number Placeholder 3"/>
          <p:cNvSpPr>
            <a:spLocks noGrp="1"/>
          </p:cNvSpPr>
          <p:nvPr>
            <p:ph type="sldNum" sz="quarter" idx="5"/>
          </p:nvPr>
        </p:nvSpPr>
        <p:spPr/>
        <p:txBody>
          <a:bodyPr/>
          <a:lstStyle/>
          <a:p>
            <a:fld id="{E88DC819-F447-4A29-80CF-97C3518C7568}" type="slidenum">
              <a:rPr lang="en-US" smtClean="0"/>
              <a:t>7</a:t>
            </a:fld>
            <a:endParaRPr lang="en-US"/>
          </a:p>
        </p:txBody>
      </p:sp>
    </p:spTree>
    <p:extLst>
      <p:ext uri="{BB962C8B-B14F-4D97-AF65-F5344CB8AC3E}">
        <p14:creationId xmlns:p14="http://schemas.microsoft.com/office/powerpoint/2010/main" val="3038982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concrete steps you can take as you write or update your resumes and as you start your job search</a:t>
            </a:r>
          </a:p>
        </p:txBody>
      </p:sp>
      <p:sp>
        <p:nvSpPr>
          <p:cNvPr id="4" name="Slide Number Placeholder 3"/>
          <p:cNvSpPr>
            <a:spLocks noGrp="1"/>
          </p:cNvSpPr>
          <p:nvPr>
            <p:ph type="sldNum" sz="quarter" idx="5"/>
          </p:nvPr>
        </p:nvSpPr>
        <p:spPr/>
        <p:txBody>
          <a:bodyPr/>
          <a:lstStyle/>
          <a:p>
            <a:fld id="{E88DC819-F447-4A29-80CF-97C3518C7568}" type="slidenum">
              <a:rPr lang="en-US" smtClean="0"/>
              <a:t>8</a:t>
            </a:fld>
            <a:endParaRPr lang="en-US"/>
          </a:p>
        </p:txBody>
      </p:sp>
    </p:spTree>
    <p:extLst>
      <p:ext uri="{BB962C8B-B14F-4D97-AF65-F5344CB8AC3E}">
        <p14:creationId xmlns:p14="http://schemas.microsoft.com/office/powerpoint/2010/main" val="960120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 certain stage in your PhD you do have some individual freedom to pursue projects of interest even if they are on the side, so you can use that to your advantage to gain experience in areas of interest or to acquire certain skills that you’ve identified as necessary for jobs your </a:t>
            </a:r>
            <a:r>
              <a:rPr lang="en-US" dirty="0" err="1"/>
              <a:t>interestesd</a:t>
            </a:r>
            <a:r>
              <a:rPr lang="en-US" dirty="0"/>
              <a:t> in </a:t>
            </a:r>
          </a:p>
        </p:txBody>
      </p:sp>
      <p:sp>
        <p:nvSpPr>
          <p:cNvPr id="4" name="Slide Number Placeholder 3"/>
          <p:cNvSpPr>
            <a:spLocks noGrp="1"/>
          </p:cNvSpPr>
          <p:nvPr>
            <p:ph type="sldNum" sz="quarter" idx="5"/>
          </p:nvPr>
        </p:nvSpPr>
        <p:spPr/>
        <p:txBody>
          <a:bodyPr/>
          <a:lstStyle/>
          <a:p>
            <a:fld id="{E88DC819-F447-4A29-80CF-97C3518C7568}" type="slidenum">
              <a:rPr lang="en-US" smtClean="0"/>
              <a:t>10</a:t>
            </a:fld>
            <a:endParaRPr lang="en-US"/>
          </a:p>
        </p:txBody>
      </p:sp>
    </p:spTree>
    <p:extLst>
      <p:ext uri="{BB962C8B-B14F-4D97-AF65-F5344CB8AC3E}">
        <p14:creationId xmlns:p14="http://schemas.microsoft.com/office/powerpoint/2010/main" val="2137559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E661B0-1DF9-4CE9-85DA-4934C31D5819}" type="datetimeFigureOut">
              <a:rPr lang="en-US" smtClean="0"/>
              <a:t>9/27/2024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6C560-67BD-40C7-96F9-F7EF7B596BDB}" type="slidenum">
              <a:rPr lang="en-US" smtClean="0"/>
              <a:t>‹#›</a:t>
            </a:fld>
            <a:endParaRPr lang="en-US"/>
          </a:p>
        </p:txBody>
      </p:sp>
    </p:spTree>
    <p:extLst>
      <p:ext uri="{BB962C8B-B14F-4D97-AF65-F5344CB8AC3E}">
        <p14:creationId xmlns:p14="http://schemas.microsoft.com/office/powerpoint/2010/main" val="4106440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E661B0-1DF9-4CE9-85DA-4934C31D5819}" type="datetimeFigureOut">
              <a:rPr lang="en-US" smtClean="0"/>
              <a:t>9/27/2024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6C560-67BD-40C7-96F9-F7EF7B596BDB}" type="slidenum">
              <a:rPr lang="en-US" smtClean="0"/>
              <a:t>‹#›</a:t>
            </a:fld>
            <a:endParaRPr lang="en-US"/>
          </a:p>
        </p:txBody>
      </p:sp>
    </p:spTree>
    <p:extLst>
      <p:ext uri="{BB962C8B-B14F-4D97-AF65-F5344CB8AC3E}">
        <p14:creationId xmlns:p14="http://schemas.microsoft.com/office/powerpoint/2010/main" val="2759627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E661B0-1DF9-4CE9-85DA-4934C31D5819}" type="datetimeFigureOut">
              <a:rPr lang="en-US" smtClean="0"/>
              <a:t>9/27/2024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6C560-67BD-40C7-96F9-F7EF7B596BD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471402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E661B0-1DF9-4CE9-85DA-4934C31D5819}" type="datetimeFigureOut">
              <a:rPr lang="en-US" smtClean="0"/>
              <a:t>9/27/2024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6C560-67BD-40C7-96F9-F7EF7B596BDB}" type="slidenum">
              <a:rPr lang="en-US" smtClean="0"/>
              <a:t>‹#›</a:t>
            </a:fld>
            <a:endParaRPr lang="en-US"/>
          </a:p>
        </p:txBody>
      </p:sp>
    </p:spTree>
    <p:extLst>
      <p:ext uri="{BB962C8B-B14F-4D97-AF65-F5344CB8AC3E}">
        <p14:creationId xmlns:p14="http://schemas.microsoft.com/office/powerpoint/2010/main" val="1895252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E661B0-1DF9-4CE9-85DA-4934C31D5819}" type="datetimeFigureOut">
              <a:rPr lang="en-US" smtClean="0"/>
              <a:t>9/27/2024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6C560-67BD-40C7-96F9-F7EF7B596BD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52088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E661B0-1DF9-4CE9-85DA-4934C31D5819}" type="datetimeFigureOut">
              <a:rPr lang="en-US" smtClean="0"/>
              <a:t>9/27/2024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6C560-67BD-40C7-96F9-F7EF7B596BDB}" type="slidenum">
              <a:rPr lang="en-US" smtClean="0"/>
              <a:t>‹#›</a:t>
            </a:fld>
            <a:endParaRPr lang="en-US"/>
          </a:p>
        </p:txBody>
      </p:sp>
    </p:spTree>
    <p:extLst>
      <p:ext uri="{BB962C8B-B14F-4D97-AF65-F5344CB8AC3E}">
        <p14:creationId xmlns:p14="http://schemas.microsoft.com/office/powerpoint/2010/main" val="2234797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661B0-1DF9-4CE9-85DA-4934C31D5819}" type="datetimeFigureOut">
              <a:rPr lang="en-US" smtClean="0"/>
              <a:t>9/27/2024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6C560-67BD-40C7-96F9-F7EF7B596BDB}" type="slidenum">
              <a:rPr lang="en-US" smtClean="0"/>
              <a:t>‹#›</a:t>
            </a:fld>
            <a:endParaRPr lang="en-US"/>
          </a:p>
        </p:txBody>
      </p:sp>
    </p:spTree>
    <p:extLst>
      <p:ext uri="{BB962C8B-B14F-4D97-AF65-F5344CB8AC3E}">
        <p14:creationId xmlns:p14="http://schemas.microsoft.com/office/powerpoint/2010/main" val="41545561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661B0-1DF9-4CE9-85DA-4934C31D5819}" type="datetimeFigureOut">
              <a:rPr lang="en-US" smtClean="0"/>
              <a:t>9/27/2024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6C560-67BD-40C7-96F9-F7EF7B596BDB}" type="slidenum">
              <a:rPr lang="en-US" smtClean="0"/>
              <a:t>‹#›</a:t>
            </a:fld>
            <a:endParaRPr lang="en-US"/>
          </a:p>
        </p:txBody>
      </p:sp>
    </p:spTree>
    <p:extLst>
      <p:ext uri="{BB962C8B-B14F-4D97-AF65-F5344CB8AC3E}">
        <p14:creationId xmlns:p14="http://schemas.microsoft.com/office/powerpoint/2010/main" val="232657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661B0-1DF9-4CE9-85DA-4934C31D5819}" type="datetimeFigureOut">
              <a:rPr lang="en-US" smtClean="0"/>
              <a:t>9/27/2024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6C560-67BD-40C7-96F9-F7EF7B596BDB}" type="slidenum">
              <a:rPr lang="en-US" smtClean="0"/>
              <a:t>‹#›</a:t>
            </a:fld>
            <a:endParaRPr lang="en-US"/>
          </a:p>
        </p:txBody>
      </p:sp>
    </p:spTree>
    <p:extLst>
      <p:ext uri="{BB962C8B-B14F-4D97-AF65-F5344CB8AC3E}">
        <p14:creationId xmlns:p14="http://schemas.microsoft.com/office/powerpoint/2010/main" val="3605022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E661B0-1DF9-4CE9-85DA-4934C31D5819}" type="datetimeFigureOut">
              <a:rPr lang="en-US" smtClean="0"/>
              <a:t>9/27/2024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6C560-67BD-40C7-96F9-F7EF7B596BDB}" type="slidenum">
              <a:rPr lang="en-US" smtClean="0"/>
              <a:t>‹#›</a:t>
            </a:fld>
            <a:endParaRPr lang="en-US"/>
          </a:p>
        </p:txBody>
      </p:sp>
    </p:spTree>
    <p:extLst>
      <p:ext uri="{BB962C8B-B14F-4D97-AF65-F5344CB8AC3E}">
        <p14:creationId xmlns:p14="http://schemas.microsoft.com/office/powerpoint/2010/main" val="2341840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E661B0-1DF9-4CE9-85DA-4934C31D5819}" type="datetimeFigureOut">
              <a:rPr lang="en-US" smtClean="0"/>
              <a:t>9/27/2024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26C560-67BD-40C7-96F9-F7EF7B596BDB}" type="slidenum">
              <a:rPr lang="en-US" smtClean="0"/>
              <a:t>‹#›</a:t>
            </a:fld>
            <a:endParaRPr lang="en-US"/>
          </a:p>
        </p:txBody>
      </p:sp>
    </p:spTree>
    <p:extLst>
      <p:ext uri="{BB962C8B-B14F-4D97-AF65-F5344CB8AC3E}">
        <p14:creationId xmlns:p14="http://schemas.microsoft.com/office/powerpoint/2010/main" val="3987193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E661B0-1DF9-4CE9-85DA-4934C31D5819}" type="datetimeFigureOut">
              <a:rPr lang="en-US" smtClean="0"/>
              <a:t>9/27/2024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26C560-67BD-40C7-96F9-F7EF7B596BDB}" type="slidenum">
              <a:rPr lang="en-US" smtClean="0"/>
              <a:t>‹#›</a:t>
            </a:fld>
            <a:endParaRPr lang="en-US"/>
          </a:p>
        </p:txBody>
      </p:sp>
    </p:spTree>
    <p:extLst>
      <p:ext uri="{BB962C8B-B14F-4D97-AF65-F5344CB8AC3E}">
        <p14:creationId xmlns:p14="http://schemas.microsoft.com/office/powerpoint/2010/main" val="1078218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E661B0-1DF9-4CE9-85DA-4934C31D5819}" type="datetimeFigureOut">
              <a:rPr lang="en-US" smtClean="0"/>
              <a:t>9/27/2024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26C560-67BD-40C7-96F9-F7EF7B596BDB}" type="slidenum">
              <a:rPr lang="en-US" smtClean="0"/>
              <a:t>‹#›</a:t>
            </a:fld>
            <a:endParaRPr lang="en-US"/>
          </a:p>
        </p:txBody>
      </p:sp>
    </p:spTree>
    <p:extLst>
      <p:ext uri="{BB962C8B-B14F-4D97-AF65-F5344CB8AC3E}">
        <p14:creationId xmlns:p14="http://schemas.microsoft.com/office/powerpoint/2010/main" val="557001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E661B0-1DF9-4CE9-85DA-4934C31D5819}" type="datetimeFigureOut">
              <a:rPr lang="en-US" smtClean="0"/>
              <a:t>9/27/2024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26C560-67BD-40C7-96F9-F7EF7B596BDB}" type="slidenum">
              <a:rPr lang="en-US" smtClean="0"/>
              <a:t>‹#›</a:t>
            </a:fld>
            <a:endParaRPr lang="en-US"/>
          </a:p>
        </p:txBody>
      </p:sp>
    </p:spTree>
    <p:extLst>
      <p:ext uri="{BB962C8B-B14F-4D97-AF65-F5344CB8AC3E}">
        <p14:creationId xmlns:p14="http://schemas.microsoft.com/office/powerpoint/2010/main" val="3784011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9E661B0-1DF9-4CE9-85DA-4934C31D5819}" type="datetimeFigureOut">
              <a:rPr lang="en-US" smtClean="0"/>
              <a:t>9/27/2024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26C560-67BD-40C7-96F9-F7EF7B596BDB}" type="slidenum">
              <a:rPr lang="en-US" smtClean="0"/>
              <a:t>‹#›</a:t>
            </a:fld>
            <a:endParaRPr lang="en-US"/>
          </a:p>
        </p:txBody>
      </p:sp>
    </p:spTree>
    <p:extLst>
      <p:ext uri="{BB962C8B-B14F-4D97-AF65-F5344CB8AC3E}">
        <p14:creationId xmlns:p14="http://schemas.microsoft.com/office/powerpoint/2010/main" val="3382090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E661B0-1DF9-4CE9-85DA-4934C31D5819}" type="datetimeFigureOut">
              <a:rPr lang="en-US" smtClean="0"/>
              <a:t>9/27/2024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26C560-67BD-40C7-96F9-F7EF7B596BDB}" type="slidenum">
              <a:rPr lang="en-US" smtClean="0"/>
              <a:t>‹#›</a:t>
            </a:fld>
            <a:endParaRPr lang="en-US"/>
          </a:p>
        </p:txBody>
      </p:sp>
    </p:spTree>
    <p:extLst>
      <p:ext uri="{BB962C8B-B14F-4D97-AF65-F5344CB8AC3E}">
        <p14:creationId xmlns:p14="http://schemas.microsoft.com/office/powerpoint/2010/main" val="1503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9E661B0-1DF9-4CE9-85DA-4934C31D5819}" type="datetimeFigureOut">
              <a:rPr lang="en-US" smtClean="0"/>
              <a:t>9/27/2024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B26C560-67BD-40C7-96F9-F7EF7B596BDB}" type="slidenum">
              <a:rPr lang="en-US" smtClean="0"/>
              <a:t>‹#›</a:t>
            </a:fld>
            <a:endParaRPr lang="en-US"/>
          </a:p>
        </p:txBody>
      </p:sp>
    </p:spTree>
    <p:extLst>
      <p:ext uri="{BB962C8B-B14F-4D97-AF65-F5344CB8AC3E}">
        <p14:creationId xmlns:p14="http://schemas.microsoft.com/office/powerpoint/2010/main" val="20189342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FA281-E316-9D4A-4625-6C4FA9DA308F}"/>
              </a:ext>
            </a:extLst>
          </p:cNvPr>
          <p:cNvSpPr>
            <a:spLocks noGrp="1"/>
          </p:cNvSpPr>
          <p:nvPr>
            <p:ph type="ctrTitle"/>
          </p:nvPr>
        </p:nvSpPr>
        <p:spPr/>
        <p:txBody>
          <a:bodyPr/>
          <a:lstStyle/>
          <a:p>
            <a:r>
              <a:rPr lang="en-US" sz="4800" b="1" i="0" dirty="0">
                <a:solidFill>
                  <a:srgbClr val="222222"/>
                </a:solidFill>
                <a:effectLst/>
                <a:latin typeface="Arial" panose="020B0604020202020204" pitchFamily="34" charset="0"/>
              </a:rPr>
              <a:t>Setting Yourself Up </a:t>
            </a:r>
            <a:r>
              <a:rPr lang="en-US" sz="4800" b="1" dirty="0">
                <a:solidFill>
                  <a:srgbClr val="222222"/>
                </a:solidFill>
                <a:latin typeface="Arial" panose="020B0604020202020204" pitchFamily="34" charset="0"/>
              </a:rPr>
              <a:t>F</a:t>
            </a:r>
            <a:r>
              <a:rPr lang="en-US" sz="4800" b="1" i="0" dirty="0">
                <a:solidFill>
                  <a:srgbClr val="222222"/>
                </a:solidFill>
                <a:effectLst/>
                <a:latin typeface="Arial" panose="020B0604020202020204" pitchFamily="34" charset="0"/>
              </a:rPr>
              <a:t>or Recruitment Success</a:t>
            </a:r>
            <a:br>
              <a:rPr lang="en-US" sz="4800" b="1" i="0" dirty="0">
                <a:solidFill>
                  <a:srgbClr val="222222"/>
                </a:solidFill>
                <a:effectLst/>
                <a:latin typeface="Arial" panose="020B0604020202020204" pitchFamily="34" charset="0"/>
              </a:rPr>
            </a:br>
            <a:r>
              <a:rPr lang="en-US" sz="2000" b="1" i="0" dirty="0">
                <a:solidFill>
                  <a:srgbClr val="222222"/>
                </a:solidFill>
                <a:effectLst/>
                <a:latin typeface="Arial" panose="020B0604020202020204" pitchFamily="34" charset="0"/>
              </a:rPr>
              <a:t>A Student’s Perspective</a:t>
            </a:r>
            <a:endParaRPr lang="en-US" sz="4800" b="1" dirty="0"/>
          </a:p>
        </p:txBody>
      </p:sp>
      <p:sp>
        <p:nvSpPr>
          <p:cNvPr id="3" name="Subtitle 2">
            <a:extLst>
              <a:ext uri="{FF2B5EF4-FFF2-40B4-BE49-F238E27FC236}">
                <a16:creationId xmlns:a16="http://schemas.microsoft.com/office/drawing/2014/main" id="{434F9798-0741-3D74-83F2-F6572DB10B99}"/>
              </a:ext>
            </a:extLst>
          </p:cNvPr>
          <p:cNvSpPr>
            <a:spLocks noGrp="1"/>
          </p:cNvSpPr>
          <p:nvPr>
            <p:ph type="subTitle" idx="1"/>
          </p:nvPr>
        </p:nvSpPr>
        <p:spPr>
          <a:xfrm>
            <a:off x="1599082" y="4729445"/>
            <a:ext cx="7766936" cy="1096899"/>
          </a:xfrm>
        </p:spPr>
        <p:txBody>
          <a:bodyPr/>
          <a:lstStyle/>
          <a:p>
            <a:r>
              <a:rPr lang="en-US" dirty="0"/>
              <a:t>IoT4Ag Professional Development Session </a:t>
            </a:r>
          </a:p>
          <a:p>
            <a:r>
              <a:rPr lang="en-US" dirty="0"/>
              <a:t>September 27</a:t>
            </a:r>
            <a:r>
              <a:rPr lang="en-US" baseline="30000" dirty="0"/>
              <a:t>th</a:t>
            </a:r>
            <a:r>
              <a:rPr lang="en-US" dirty="0"/>
              <a:t>, 2024</a:t>
            </a:r>
          </a:p>
        </p:txBody>
      </p:sp>
    </p:spTree>
    <p:extLst>
      <p:ext uri="{BB962C8B-B14F-4D97-AF65-F5344CB8AC3E}">
        <p14:creationId xmlns:p14="http://schemas.microsoft.com/office/powerpoint/2010/main" val="3831086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552E1-3A30-0FBD-4BD2-B1B246B75F8A}"/>
              </a:ext>
            </a:extLst>
          </p:cNvPr>
          <p:cNvSpPr>
            <a:spLocks noGrp="1"/>
          </p:cNvSpPr>
          <p:nvPr>
            <p:ph type="title"/>
          </p:nvPr>
        </p:nvSpPr>
        <p:spPr>
          <a:xfrm>
            <a:off x="0" y="0"/>
            <a:ext cx="9328030" cy="1320800"/>
          </a:xfrm>
        </p:spPr>
        <p:txBody>
          <a:bodyPr/>
          <a:lstStyle/>
          <a:p>
            <a:r>
              <a:rPr lang="en-US" dirty="0"/>
              <a:t>Ways to prepare for successful recruitment:</a:t>
            </a:r>
          </a:p>
        </p:txBody>
      </p:sp>
      <p:sp>
        <p:nvSpPr>
          <p:cNvPr id="3" name="Content Placeholder 2">
            <a:extLst>
              <a:ext uri="{FF2B5EF4-FFF2-40B4-BE49-F238E27FC236}">
                <a16:creationId xmlns:a16="http://schemas.microsoft.com/office/drawing/2014/main" id="{17C8F9F0-90BF-FBD0-721E-EA8716F5F34E}"/>
              </a:ext>
            </a:extLst>
          </p:cNvPr>
          <p:cNvSpPr>
            <a:spLocks noGrp="1"/>
          </p:cNvSpPr>
          <p:nvPr>
            <p:ph idx="1"/>
          </p:nvPr>
        </p:nvSpPr>
        <p:spPr>
          <a:xfrm>
            <a:off x="0" y="958587"/>
            <a:ext cx="9328030" cy="4826861"/>
          </a:xfrm>
        </p:spPr>
        <p:txBody>
          <a:bodyPr>
            <a:normAutofit/>
          </a:bodyPr>
          <a:lstStyle/>
          <a:p>
            <a:r>
              <a:rPr lang="en-US" dirty="0"/>
              <a:t>Consider ways in which you can acquire the necessary skills for jobs of interest</a:t>
            </a:r>
          </a:p>
          <a:p>
            <a:pPr lvl="1">
              <a:buFont typeface="Wingdings" panose="05000000000000000000" pitchFamily="2" charset="2"/>
              <a:buChar char="v"/>
            </a:pPr>
            <a:r>
              <a:rPr lang="en-US" dirty="0"/>
              <a:t>Take coursework in areas of interest</a:t>
            </a:r>
          </a:p>
          <a:p>
            <a:pPr lvl="1">
              <a:buFont typeface="Wingdings" panose="05000000000000000000" pitchFamily="2" charset="2"/>
              <a:buChar char="v"/>
            </a:pPr>
            <a:r>
              <a:rPr lang="en-US" dirty="0"/>
              <a:t>Direct your research projects/collaborations towards areas of interest</a:t>
            </a:r>
          </a:p>
          <a:p>
            <a:pPr lvl="1">
              <a:buFont typeface="Wingdings" panose="05000000000000000000" pitchFamily="2" charset="2"/>
              <a:buChar char="v"/>
            </a:pPr>
            <a:r>
              <a:rPr lang="en-US" dirty="0"/>
              <a:t>Acquire skill-specific certification/training through open-source platforms (Ex: Coursera, Udemy, etc.)</a:t>
            </a:r>
          </a:p>
          <a:p>
            <a:pPr lvl="1">
              <a:buFont typeface="Wingdings" panose="05000000000000000000" pitchFamily="2" charset="2"/>
              <a:buChar char="v"/>
            </a:pPr>
            <a:endParaRPr lang="en-US" dirty="0"/>
          </a:p>
          <a:p>
            <a:r>
              <a:rPr lang="en-US" dirty="0"/>
              <a:t>Consult your peers and graduated lab-mates for advice on recruitment, resume reviews, etc.</a:t>
            </a:r>
          </a:p>
          <a:p>
            <a:endParaRPr lang="en-US" dirty="0"/>
          </a:p>
          <a:p>
            <a:r>
              <a:rPr lang="en-US" dirty="0"/>
              <a:t>Take advantage of career resource centers at your universities and resources within IoT4ag</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248778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222AC-3A58-DAF7-78F2-46DC76C1816C}"/>
              </a:ext>
            </a:extLst>
          </p:cNvPr>
          <p:cNvSpPr>
            <a:spLocks noGrp="1"/>
          </p:cNvSpPr>
          <p:nvPr>
            <p:ph type="title"/>
          </p:nvPr>
        </p:nvSpPr>
        <p:spPr>
          <a:xfrm>
            <a:off x="1166164" y="2869721"/>
            <a:ext cx="8596668" cy="1320800"/>
          </a:xfrm>
        </p:spPr>
        <p:txBody>
          <a:bodyPr>
            <a:normAutofit/>
          </a:bodyPr>
          <a:lstStyle/>
          <a:p>
            <a:pPr algn="ctr"/>
            <a:r>
              <a:rPr lang="en-US" sz="6000" dirty="0"/>
              <a:t>Thank You! Questions?</a:t>
            </a:r>
          </a:p>
        </p:txBody>
      </p:sp>
    </p:spTree>
    <p:extLst>
      <p:ext uri="{BB962C8B-B14F-4D97-AF65-F5344CB8AC3E}">
        <p14:creationId xmlns:p14="http://schemas.microsoft.com/office/powerpoint/2010/main" val="3885250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222AC-3A58-DAF7-78F2-46DC76C1816C}"/>
              </a:ext>
            </a:extLst>
          </p:cNvPr>
          <p:cNvSpPr>
            <a:spLocks noGrp="1"/>
          </p:cNvSpPr>
          <p:nvPr>
            <p:ph type="title"/>
          </p:nvPr>
        </p:nvSpPr>
        <p:spPr/>
        <p:txBody>
          <a:bodyPr/>
          <a:lstStyle/>
          <a:p>
            <a:r>
              <a:rPr lang="en-US" dirty="0"/>
              <a:t>Word Cloud</a:t>
            </a:r>
          </a:p>
        </p:txBody>
      </p:sp>
      <p:sp>
        <p:nvSpPr>
          <p:cNvPr id="3" name="Content Placeholder 2">
            <a:extLst>
              <a:ext uri="{FF2B5EF4-FFF2-40B4-BE49-F238E27FC236}">
                <a16:creationId xmlns:a16="http://schemas.microsoft.com/office/drawing/2014/main" id="{6E7111DE-5431-F47A-124B-BA58F0B3BF34}"/>
              </a:ext>
            </a:extLst>
          </p:cNvPr>
          <p:cNvSpPr>
            <a:spLocks noGrp="1"/>
          </p:cNvSpPr>
          <p:nvPr>
            <p:ph idx="1"/>
          </p:nvPr>
        </p:nvSpPr>
        <p:spPr/>
        <p:txBody>
          <a:bodyPr>
            <a:normAutofit/>
          </a:bodyPr>
          <a:lstStyle/>
          <a:p>
            <a:pPr marL="0" indent="0">
              <a:buNone/>
            </a:pPr>
            <a:r>
              <a:rPr lang="en-US" sz="4800" b="1" dirty="0"/>
              <a:t>What comes to your mind when you think about job searching?</a:t>
            </a:r>
          </a:p>
          <a:p>
            <a:pPr marL="0" indent="0">
              <a:buNone/>
            </a:pPr>
            <a:endParaRPr lang="en-US" sz="4800" b="1" dirty="0"/>
          </a:p>
        </p:txBody>
      </p:sp>
      <p:pic>
        <p:nvPicPr>
          <p:cNvPr id="6" name="Picture 5">
            <a:extLst>
              <a:ext uri="{FF2B5EF4-FFF2-40B4-BE49-F238E27FC236}">
                <a16:creationId xmlns:a16="http://schemas.microsoft.com/office/drawing/2014/main" id="{4778ED8E-4CC7-52C1-BA1D-B7F138B3DD57}"/>
              </a:ext>
            </a:extLst>
          </p:cNvPr>
          <p:cNvPicPr>
            <a:picLocks noChangeAspect="1"/>
          </p:cNvPicPr>
          <p:nvPr/>
        </p:nvPicPr>
        <p:blipFill>
          <a:blip r:embed="rId2"/>
          <a:stretch>
            <a:fillRect/>
          </a:stretch>
        </p:blipFill>
        <p:spPr>
          <a:xfrm>
            <a:off x="5099012" y="5138915"/>
            <a:ext cx="3551751" cy="502759"/>
          </a:xfrm>
          <a:prstGeom prst="rect">
            <a:avLst/>
          </a:prstGeom>
        </p:spPr>
      </p:pic>
    </p:spTree>
    <p:extLst>
      <p:ext uri="{BB962C8B-B14F-4D97-AF65-F5344CB8AC3E}">
        <p14:creationId xmlns:p14="http://schemas.microsoft.com/office/powerpoint/2010/main" val="1620736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222AC-3A58-DAF7-78F2-46DC76C1816C}"/>
              </a:ext>
            </a:extLst>
          </p:cNvPr>
          <p:cNvSpPr>
            <a:spLocks noGrp="1"/>
          </p:cNvSpPr>
          <p:nvPr>
            <p:ph type="title"/>
          </p:nvPr>
        </p:nvSpPr>
        <p:spPr/>
        <p:txBody>
          <a:bodyPr/>
          <a:lstStyle/>
          <a:p>
            <a:r>
              <a:rPr lang="en-US" dirty="0"/>
              <a:t>Poll</a:t>
            </a:r>
          </a:p>
        </p:txBody>
      </p:sp>
      <p:sp>
        <p:nvSpPr>
          <p:cNvPr id="3" name="Content Placeholder 2">
            <a:extLst>
              <a:ext uri="{FF2B5EF4-FFF2-40B4-BE49-F238E27FC236}">
                <a16:creationId xmlns:a16="http://schemas.microsoft.com/office/drawing/2014/main" id="{6E7111DE-5431-F47A-124B-BA58F0B3BF34}"/>
              </a:ext>
            </a:extLst>
          </p:cNvPr>
          <p:cNvSpPr>
            <a:spLocks noGrp="1"/>
          </p:cNvSpPr>
          <p:nvPr>
            <p:ph idx="1"/>
          </p:nvPr>
        </p:nvSpPr>
        <p:spPr/>
        <p:txBody>
          <a:bodyPr>
            <a:normAutofit/>
          </a:bodyPr>
          <a:lstStyle/>
          <a:p>
            <a:pPr marL="0" indent="0">
              <a:buNone/>
            </a:pPr>
            <a:r>
              <a:rPr lang="en-US" sz="4800" b="1" dirty="0"/>
              <a:t>At this time, what career path do you think you are most likely to pursue?</a:t>
            </a:r>
          </a:p>
          <a:p>
            <a:pPr marL="0" indent="0">
              <a:buNone/>
            </a:pPr>
            <a:endParaRPr lang="en-US" sz="4800" b="1" dirty="0"/>
          </a:p>
        </p:txBody>
      </p:sp>
      <p:pic>
        <p:nvPicPr>
          <p:cNvPr id="5" name="Picture 4">
            <a:extLst>
              <a:ext uri="{FF2B5EF4-FFF2-40B4-BE49-F238E27FC236}">
                <a16:creationId xmlns:a16="http://schemas.microsoft.com/office/drawing/2014/main" id="{775B9475-66FB-04B8-CA2C-D6E0AABCB55C}"/>
              </a:ext>
            </a:extLst>
          </p:cNvPr>
          <p:cNvPicPr>
            <a:picLocks noChangeAspect="1"/>
          </p:cNvPicPr>
          <p:nvPr/>
        </p:nvPicPr>
        <p:blipFill>
          <a:blip r:embed="rId2"/>
          <a:stretch>
            <a:fillRect/>
          </a:stretch>
        </p:blipFill>
        <p:spPr>
          <a:xfrm>
            <a:off x="5139268" y="5138915"/>
            <a:ext cx="3551751" cy="502759"/>
          </a:xfrm>
          <a:prstGeom prst="rect">
            <a:avLst/>
          </a:prstGeom>
        </p:spPr>
      </p:pic>
    </p:spTree>
    <p:extLst>
      <p:ext uri="{BB962C8B-B14F-4D97-AF65-F5344CB8AC3E}">
        <p14:creationId xmlns:p14="http://schemas.microsoft.com/office/powerpoint/2010/main" val="3106475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222AC-3A58-DAF7-78F2-46DC76C1816C}"/>
              </a:ext>
            </a:extLst>
          </p:cNvPr>
          <p:cNvSpPr>
            <a:spLocks noGrp="1"/>
          </p:cNvSpPr>
          <p:nvPr>
            <p:ph type="title"/>
          </p:nvPr>
        </p:nvSpPr>
        <p:spPr/>
        <p:txBody>
          <a:bodyPr/>
          <a:lstStyle/>
          <a:p>
            <a:r>
              <a:rPr lang="en-US" dirty="0"/>
              <a:t>Poll</a:t>
            </a:r>
          </a:p>
        </p:txBody>
      </p:sp>
      <p:sp>
        <p:nvSpPr>
          <p:cNvPr id="3" name="Content Placeholder 2">
            <a:extLst>
              <a:ext uri="{FF2B5EF4-FFF2-40B4-BE49-F238E27FC236}">
                <a16:creationId xmlns:a16="http://schemas.microsoft.com/office/drawing/2014/main" id="{6E7111DE-5431-F47A-124B-BA58F0B3BF34}"/>
              </a:ext>
            </a:extLst>
          </p:cNvPr>
          <p:cNvSpPr>
            <a:spLocks noGrp="1"/>
          </p:cNvSpPr>
          <p:nvPr>
            <p:ph idx="1"/>
          </p:nvPr>
        </p:nvSpPr>
        <p:spPr/>
        <p:txBody>
          <a:bodyPr>
            <a:normAutofit/>
          </a:bodyPr>
          <a:lstStyle/>
          <a:p>
            <a:pPr marL="0" indent="0">
              <a:buNone/>
            </a:pPr>
            <a:r>
              <a:rPr lang="en-US" sz="4800" b="1" dirty="0"/>
              <a:t>When was the last time you updated your resume?</a:t>
            </a:r>
          </a:p>
          <a:p>
            <a:pPr marL="0" indent="0">
              <a:buNone/>
            </a:pPr>
            <a:endParaRPr lang="en-US" sz="4800" b="1" dirty="0"/>
          </a:p>
        </p:txBody>
      </p:sp>
      <p:pic>
        <p:nvPicPr>
          <p:cNvPr id="5" name="Picture 4">
            <a:extLst>
              <a:ext uri="{FF2B5EF4-FFF2-40B4-BE49-F238E27FC236}">
                <a16:creationId xmlns:a16="http://schemas.microsoft.com/office/drawing/2014/main" id="{4AA886B4-D556-B4E5-D4E6-773A20BEC7A6}"/>
              </a:ext>
            </a:extLst>
          </p:cNvPr>
          <p:cNvPicPr>
            <a:picLocks noChangeAspect="1"/>
          </p:cNvPicPr>
          <p:nvPr/>
        </p:nvPicPr>
        <p:blipFill>
          <a:blip r:embed="rId2"/>
          <a:stretch>
            <a:fillRect/>
          </a:stretch>
        </p:blipFill>
        <p:spPr>
          <a:xfrm>
            <a:off x="5099012" y="5138915"/>
            <a:ext cx="3551751" cy="502759"/>
          </a:xfrm>
          <a:prstGeom prst="rect">
            <a:avLst/>
          </a:prstGeom>
        </p:spPr>
      </p:pic>
    </p:spTree>
    <p:extLst>
      <p:ext uri="{BB962C8B-B14F-4D97-AF65-F5344CB8AC3E}">
        <p14:creationId xmlns:p14="http://schemas.microsoft.com/office/powerpoint/2010/main" val="2356017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222AC-3A58-DAF7-78F2-46DC76C1816C}"/>
              </a:ext>
            </a:extLst>
          </p:cNvPr>
          <p:cNvSpPr>
            <a:spLocks noGrp="1"/>
          </p:cNvSpPr>
          <p:nvPr>
            <p:ph type="title"/>
          </p:nvPr>
        </p:nvSpPr>
        <p:spPr/>
        <p:txBody>
          <a:bodyPr/>
          <a:lstStyle/>
          <a:p>
            <a:r>
              <a:rPr lang="en-US" dirty="0"/>
              <a:t>Word Cloud</a:t>
            </a:r>
          </a:p>
        </p:txBody>
      </p:sp>
      <p:sp>
        <p:nvSpPr>
          <p:cNvPr id="3" name="Content Placeholder 2">
            <a:extLst>
              <a:ext uri="{FF2B5EF4-FFF2-40B4-BE49-F238E27FC236}">
                <a16:creationId xmlns:a16="http://schemas.microsoft.com/office/drawing/2014/main" id="{6E7111DE-5431-F47A-124B-BA58F0B3BF34}"/>
              </a:ext>
            </a:extLst>
          </p:cNvPr>
          <p:cNvSpPr>
            <a:spLocks noGrp="1"/>
          </p:cNvSpPr>
          <p:nvPr>
            <p:ph idx="1"/>
          </p:nvPr>
        </p:nvSpPr>
        <p:spPr/>
        <p:txBody>
          <a:bodyPr>
            <a:normAutofit/>
          </a:bodyPr>
          <a:lstStyle/>
          <a:p>
            <a:pPr marL="0" indent="0">
              <a:buNone/>
            </a:pPr>
            <a:r>
              <a:rPr lang="en-US" sz="4800" b="1" dirty="0"/>
              <a:t>What additional career services resources would you like from IoT4Ag? </a:t>
            </a:r>
          </a:p>
          <a:p>
            <a:pPr marL="0" indent="0">
              <a:buNone/>
            </a:pPr>
            <a:endParaRPr lang="en-US" sz="4800" b="1" dirty="0"/>
          </a:p>
        </p:txBody>
      </p:sp>
      <p:pic>
        <p:nvPicPr>
          <p:cNvPr id="5" name="Picture 4">
            <a:extLst>
              <a:ext uri="{FF2B5EF4-FFF2-40B4-BE49-F238E27FC236}">
                <a16:creationId xmlns:a16="http://schemas.microsoft.com/office/drawing/2014/main" id="{E7ABA022-3F0C-1752-AC6D-01852493F496}"/>
              </a:ext>
            </a:extLst>
          </p:cNvPr>
          <p:cNvPicPr>
            <a:picLocks noChangeAspect="1"/>
          </p:cNvPicPr>
          <p:nvPr/>
        </p:nvPicPr>
        <p:blipFill>
          <a:blip r:embed="rId2"/>
          <a:stretch>
            <a:fillRect/>
          </a:stretch>
        </p:blipFill>
        <p:spPr>
          <a:xfrm>
            <a:off x="5214031" y="5236681"/>
            <a:ext cx="3551751" cy="502759"/>
          </a:xfrm>
          <a:prstGeom prst="rect">
            <a:avLst/>
          </a:prstGeom>
        </p:spPr>
      </p:pic>
    </p:spTree>
    <p:extLst>
      <p:ext uri="{BB962C8B-B14F-4D97-AF65-F5344CB8AC3E}">
        <p14:creationId xmlns:p14="http://schemas.microsoft.com/office/powerpoint/2010/main" val="450364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222AC-3A58-DAF7-78F2-46DC76C1816C}"/>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6E7111DE-5431-F47A-124B-BA58F0B3BF34}"/>
              </a:ext>
            </a:extLst>
          </p:cNvPr>
          <p:cNvSpPr>
            <a:spLocks noGrp="1"/>
          </p:cNvSpPr>
          <p:nvPr>
            <p:ph idx="1"/>
          </p:nvPr>
        </p:nvSpPr>
        <p:spPr/>
        <p:txBody>
          <a:bodyPr/>
          <a:lstStyle/>
          <a:p>
            <a:r>
              <a:rPr lang="en-US" b="1" dirty="0"/>
              <a:t>How can you explore career options? When should you begin job searching?</a:t>
            </a:r>
          </a:p>
          <a:p>
            <a:endParaRPr lang="en-US" b="1" dirty="0"/>
          </a:p>
          <a:p>
            <a:r>
              <a:rPr lang="en-US" b="1" dirty="0"/>
              <a:t>What do non-academic employers look for in graduating students/fellow? How do you market yourself to non-academic employers?</a:t>
            </a:r>
          </a:p>
          <a:p>
            <a:endParaRPr lang="en-US" b="1" dirty="0"/>
          </a:p>
          <a:p>
            <a:r>
              <a:rPr lang="en-US" b="1" dirty="0"/>
              <a:t>What coursework or research decisions can you make now for future career success? What resources are available to you?</a:t>
            </a:r>
          </a:p>
        </p:txBody>
      </p:sp>
    </p:spTree>
    <p:extLst>
      <p:ext uri="{BB962C8B-B14F-4D97-AF65-F5344CB8AC3E}">
        <p14:creationId xmlns:p14="http://schemas.microsoft.com/office/powerpoint/2010/main" val="3380553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222AC-3A58-DAF7-78F2-46DC76C1816C}"/>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6E7111DE-5431-F47A-124B-BA58F0B3BF34}"/>
              </a:ext>
            </a:extLst>
          </p:cNvPr>
          <p:cNvSpPr>
            <a:spLocks noGrp="1"/>
          </p:cNvSpPr>
          <p:nvPr>
            <p:ph idx="1"/>
          </p:nvPr>
        </p:nvSpPr>
        <p:spPr/>
        <p:txBody>
          <a:bodyPr/>
          <a:lstStyle/>
          <a:p>
            <a:r>
              <a:rPr lang="en-US" b="1" dirty="0">
                <a:solidFill>
                  <a:schemeClr val="accent1"/>
                </a:solidFill>
              </a:rPr>
              <a:t>How can you explore career options? When should you begin job searching?</a:t>
            </a:r>
          </a:p>
          <a:p>
            <a:endParaRPr lang="en-US" b="1" dirty="0"/>
          </a:p>
          <a:p>
            <a:r>
              <a:rPr lang="en-US" b="1" dirty="0"/>
              <a:t>What do non-academic employers look for in graduating students/fellow? How do you market yourself to non-academic employers?</a:t>
            </a:r>
          </a:p>
          <a:p>
            <a:endParaRPr lang="en-US" b="1" dirty="0"/>
          </a:p>
          <a:p>
            <a:r>
              <a:rPr lang="en-US" b="1" dirty="0"/>
              <a:t>What coursework or research decisions can you make now for future career success? What resources are available to you?</a:t>
            </a:r>
          </a:p>
        </p:txBody>
      </p:sp>
    </p:spTree>
    <p:extLst>
      <p:ext uri="{BB962C8B-B14F-4D97-AF65-F5344CB8AC3E}">
        <p14:creationId xmlns:p14="http://schemas.microsoft.com/office/powerpoint/2010/main" val="1311947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552E1-3A30-0FBD-4BD2-B1B246B75F8A}"/>
              </a:ext>
            </a:extLst>
          </p:cNvPr>
          <p:cNvSpPr>
            <a:spLocks noGrp="1"/>
          </p:cNvSpPr>
          <p:nvPr>
            <p:ph type="title"/>
          </p:nvPr>
        </p:nvSpPr>
        <p:spPr>
          <a:xfrm>
            <a:off x="0" y="0"/>
            <a:ext cx="9328030" cy="1320800"/>
          </a:xfrm>
        </p:spPr>
        <p:txBody>
          <a:bodyPr/>
          <a:lstStyle/>
          <a:p>
            <a:r>
              <a:rPr lang="en-US" dirty="0"/>
              <a:t>A guide to exploring your career options after a PhD/Postdoc</a:t>
            </a:r>
          </a:p>
        </p:txBody>
      </p:sp>
      <p:sp>
        <p:nvSpPr>
          <p:cNvPr id="3" name="Content Placeholder 2">
            <a:extLst>
              <a:ext uri="{FF2B5EF4-FFF2-40B4-BE49-F238E27FC236}">
                <a16:creationId xmlns:a16="http://schemas.microsoft.com/office/drawing/2014/main" id="{17C8F9F0-90BF-FBD0-721E-EA8716F5F34E}"/>
              </a:ext>
            </a:extLst>
          </p:cNvPr>
          <p:cNvSpPr>
            <a:spLocks noGrp="1"/>
          </p:cNvSpPr>
          <p:nvPr>
            <p:ph idx="1"/>
          </p:nvPr>
        </p:nvSpPr>
        <p:spPr>
          <a:xfrm>
            <a:off x="0" y="1269138"/>
            <a:ext cx="4756030" cy="4601442"/>
          </a:xfrm>
        </p:spPr>
        <p:txBody>
          <a:bodyPr>
            <a:normAutofit lnSpcReduction="10000"/>
          </a:bodyPr>
          <a:lstStyle/>
          <a:p>
            <a:r>
              <a:rPr lang="en-US" dirty="0"/>
              <a:t>It’s never too early to begin considering your career options after graduation</a:t>
            </a:r>
          </a:p>
          <a:p>
            <a:endParaRPr lang="en-US" dirty="0"/>
          </a:p>
          <a:p>
            <a:r>
              <a:rPr lang="en-US" dirty="0"/>
              <a:t>A PhD prepares you for a variety of career options – the world is open to you!</a:t>
            </a:r>
          </a:p>
          <a:p>
            <a:endParaRPr lang="en-US" dirty="0"/>
          </a:p>
          <a:p>
            <a:r>
              <a:rPr lang="en-US" dirty="0"/>
              <a:t>Your PhD/postdoctoral field of study does not necessarily determine your career after</a:t>
            </a:r>
          </a:p>
          <a:p>
            <a:endParaRPr lang="en-US" dirty="0"/>
          </a:p>
          <a:p>
            <a:r>
              <a:rPr lang="en-US" dirty="0"/>
              <a:t>Your first job after your PhD/Postdoc also does not necessarily determine the rest of your life/career</a:t>
            </a:r>
          </a:p>
          <a:p>
            <a:endParaRPr lang="en-US" dirty="0"/>
          </a:p>
          <a:p>
            <a:endParaRPr lang="en-US" dirty="0"/>
          </a:p>
          <a:p>
            <a:endParaRPr lang="en-US" dirty="0"/>
          </a:p>
          <a:p>
            <a:endParaRPr lang="en-US" dirty="0"/>
          </a:p>
        </p:txBody>
      </p:sp>
      <p:pic>
        <p:nvPicPr>
          <p:cNvPr id="9" name="Picture 8">
            <a:extLst>
              <a:ext uri="{FF2B5EF4-FFF2-40B4-BE49-F238E27FC236}">
                <a16:creationId xmlns:a16="http://schemas.microsoft.com/office/drawing/2014/main" id="{15B9E31C-C946-11AF-D414-6B094F3F38E9}"/>
              </a:ext>
            </a:extLst>
          </p:cNvPr>
          <p:cNvPicPr>
            <a:picLocks noChangeAspect="1"/>
          </p:cNvPicPr>
          <p:nvPr/>
        </p:nvPicPr>
        <p:blipFill>
          <a:blip r:embed="rId3"/>
          <a:stretch>
            <a:fillRect/>
          </a:stretch>
        </p:blipFill>
        <p:spPr>
          <a:xfrm>
            <a:off x="4483518" y="1477695"/>
            <a:ext cx="5291344" cy="3430555"/>
          </a:xfrm>
          <a:prstGeom prst="rect">
            <a:avLst/>
          </a:prstGeom>
        </p:spPr>
      </p:pic>
    </p:spTree>
    <p:extLst>
      <p:ext uri="{BB962C8B-B14F-4D97-AF65-F5344CB8AC3E}">
        <p14:creationId xmlns:p14="http://schemas.microsoft.com/office/powerpoint/2010/main" val="4138829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552E1-3A30-0FBD-4BD2-B1B246B75F8A}"/>
              </a:ext>
            </a:extLst>
          </p:cNvPr>
          <p:cNvSpPr>
            <a:spLocks noGrp="1"/>
          </p:cNvSpPr>
          <p:nvPr>
            <p:ph type="title"/>
          </p:nvPr>
        </p:nvSpPr>
        <p:spPr>
          <a:xfrm>
            <a:off x="0" y="0"/>
            <a:ext cx="9328030" cy="1320800"/>
          </a:xfrm>
        </p:spPr>
        <p:txBody>
          <a:bodyPr/>
          <a:lstStyle/>
          <a:p>
            <a:r>
              <a:rPr lang="en-US" dirty="0"/>
              <a:t>A guide to exploring your career options after a PhD/Postdoc: Discovery Stage</a:t>
            </a:r>
          </a:p>
        </p:txBody>
      </p:sp>
      <p:sp>
        <p:nvSpPr>
          <p:cNvPr id="3" name="Content Placeholder 2">
            <a:extLst>
              <a:ext uri="{FF2B5EF4-FFF2-40B4-BE49-F238E27FC236}">
                <a16:creationId xmlns:a16="http://schemas.microsoft.com/office/drawing/2014/main" id="{17C8F9F0-90BF-FBD0-721E-EA8716F5F34E}"/>
              </a:ext>
            </a:extLst>
          </p:cNvPr>
          <p:cNvSpPr>
            <a:spLocks noGrp="1"/>
          </p:cNvSpPr>
          <p:nvPr>
            <p:ph idx="1"/>
          </p:nvPr>
        </p:nvSpPr>
        <p:spPr>
          <a:xfrm>
            <a:off x="0" y="1269138"/>
            <a:ext cx="5108376" cy="4838364"/>
          </a:xfrm>
        </p:spPr>
        <p:txBody>
          <a:bodyPr>
            <a:normAutofit fontScale="92500" lnSpcReduction="20000"/>
          </a:bodyPr>
          <a:lstStyle/>
          <a:p>
            <a:pPr marL="0" indent="0">
              <a:buNone/>
            </a:pPr>
            <a:r>
              <a:rPr lang="en-US" b="1" dirty="0"/>
              <a:t>Clarifying questions to ask yourself:</a:t>
            </a:r>
          </a:p>
          <a:p>
            <a:r>
              <a:rPr lang="en-US" dirty="0"/>
              <a:t>What are your values and motivators and what kind of career would make you feel the most fulfilled?</a:t>
            </a:r>
          </a:p>
          <a:p>
            <a:endParaRPr lang="en-US" dirty="0"/>
          </a:p>
          <a:p>
            <a:r>
              <a:rPr lang="en-US" dirty="0"/>
              <a:t>Technical or Non-technical? </a:t>
            </a:r>
          </a:p>
          <a:p>
            <a:endParaRPr lang="en-US" dirty="0"/>
          </a:p>
          <a:p>
            <a:r>
              <a:rPr lang="en-US" dirty="0"/>
              <a:t>Industry or Academia? (or National Lab)?</a:t>
            </a:r>
          </a:p>
          <a:p>
            <a:endParaRPr lang="en-US" dirty="0"/>
          </a:p>
          <a:p>
            <a:r>
              <a:rPr lang="en-US" dirty="0"/>
              <a:t>What do you know you </a:t>
            </a:r>
            <a:r>
              <a:rPr lang="en-US" b="1" dirty="0"/>
              <a:t>don’t</a:t>
            </a:r>
            <a:r>
              <a:rPr lang="en-US" dirty="0"/>
              <a:t> want to do?</a:t>
            </a:r>
          </a:p>
          <a:p>
            <a:endParaRPr lang="en-US" dirty="0"/>
          </a:p>
          <a:p>
            <a:r>
              <a:rPr lang="en-US" dirty="0"/>
              <a:t>What are your areas of interest or industries of interest?</a:t>
            </a:r>
          </a:p>
          <a:p>
            <a:endParaRPr lang="en-US" dirty="0"/>
          </a:p>
          <a:p>
            <a:r>
              <a:rPr lang="en-US" dirty="0"/>
              <a:t>Are there any filtering factors? (Ex: visa status, geography, etc.)</a:t>
            </a:r>
          </a:p>
          <a:p>
            <a:endParaRPr lang="en-US" dirty="0"/>
          </a:p>
          <a:p>
            <a:endParaRPr lang="en-US" dirty="0"/>
          </a:p>
          <a:p>
            <a:endParaRPr lang="en-US" dirty="0"/>
          </a:p>
          <a:p>
            <a:endParaRPr lang="en-US" dirty="0"/>
          </a:p>
        </p:txBody>
      </p:sp>
      <p:pic>
        <p:nvPicPr>
          <p:cNvPr id="7" name="Picture 6">
            <a:extLst>
              <a:ext uri="{FF2B5EF4-FFF2-40B4-BE49-F238E27FC236}">
                <a16:creationId xmlns:a16="http://schemas.microsoft.com/office/drawing/2014/main" id="{73077011-32D9-524A-0860-3B6780541CB5}"/>
              </a:ext>
            </a:extLst>
          </p:cNvPr>
          <p:cNvPicPr>
            <a:picLocks noChangeAspect="1"/>
          </p:cNvPicPr>
          <p:nvPr/>
        </p:nvPicPr>
        <p:blipFill>
          <a:blip r:embed="rId3"/>
          <a:stretch>
            <a:fillRect/>
          </a:stretch>
        </p:blipFill>
        <p:spPr>
          <a:xfrm>
            <a:off x="5108376" y="2053086"/>
            <a:ext cx="4790537" cy="2501661"/>
          </a:xfrm>
          <a:prstGeom prst="rect">
            <a:avLst/>
          </a:prstGeom>
        </p:spPr>
      </p:pic>
      <p:sp>
        <p:nvSpPr>
          <p:cNvPr id="8" name="TextBox 7">
            <a:extLst>
              <a:ext uri="{FF2B5EF4-FFF2-40B4-BE49-F238E27FC236}">
                <a16:creationId xmlns:a16="http://schemas.microsoft.com/office/drawing/2014/main" id="{90E59CC4-D3D7-4815-BEBC-8AD8EB846283}"/>
              </a:ext>
            </a:extLst>
          </p:cNvPr>
          <p:cNvSpPr txBox="1"/>
          <p:nvPr/>
        </p:nvSpPr>
        <p:spPr>
          <a:xfrm>
            <a:off x="4664015" y="6331957"/>
            <a:ext cx="4790536" cy="507831"/>
          </a:xfrm>
          <a:prstGeom prst="rect">
            <a:avLst/>
          </a:prstGeom>
          <a:noFill/>
        </p:spPr>
        <p:txBody>
          <a:bodyPr wrap="square" rtlCol="0">
            <a:spAutoFit/>
          </a:bodyPr>
          <a:lstStyle/>
          <a:p>
            <a:r>
              <a:rPr lang="en-US" sz="900" dirty="0"/>
              <a:t>National Center for Science and Engineering Statistics (NCSES). 2024. Doctorate Recipients from U.S. Universities: 2023 Data Tables. NSF 24-336. Alexandria, VA: U.S. National Science Foundation. </a:t>
            </a:r>
          </a:p>
        </p:txBody>
      </p:sp>
    </p:spTree>
    <p:extLst>
      <p:ext uri="{BB962C8B-B14F-4D97-AF65-F5344CB8AC3E}">
        <p14:creationId xmlns:p14="http://schemas.microsoft.com/office/powerpoint/2010/main" val="2943776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222AC-3A58-DAF7-78F2-46DC76C1816C}"/>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6E7111DE-5431-F47A-124B-BA58F0B3BF34}"/>
              </a:ext>
            </a:extLst>
          </p:cNvPr>
          <p:cNvSpPr>
            <a:spLocks noGrp="1"/>
          </p:cNvSpPr>
          <p:nvPr>
            <p:ph idx="1"/>
          </p:nvPr>
        </p:nvSpPr>
        <p:spPr/>
        <p:txBody>
          <a:bodyPr/>
          <a:lstStyle/>
          <a:p>
            <a:r>
              <a:rPr lang="en-US" b="1" dirty="0"/>
              <a:t>How can you explore career options? When should you begin job searching?</a:t>
            </a:r>
          </a:p>
          <a:p>
            <a:endParaRPr lang="en-US" b="1" dirty="0"/>
          </a:p>
          <a:p>
            <a:r>
              <a:rPr lang="en-US" b="1" dirty="0">
                <a:solidFill>
                  <a:schemeClr val="accent1"/>
                </a:solidFill>
              </a:rPr>
              <a:t>What do non-academic employers look for in graduating students/fellow? How do you market yourself to non-academic employers?</a:t>
            </a:r>
          </a:p>
          <a:p>
            <a:endParaRPr lang="en-US" b="1" dirty="0"/>
          </a:p>
          <a:p>
            <a:r>
              <a:rPr lang="en-US" b="1" dirty="0"/>
              <a:t>What coursework or research decisions can you make now for future career success? What resources are available to you?</a:t>
            </a:r>
          </a:p>
        </p:txBody>
      </p:sp>
    </p:spTree>
    <p:extLst>
      <p:ext uri="{BB962C8B-B14F-4D97-AF65-F5344CB8AC3E}">
        <p14:creationId xmlns:p14="http://schemas.microsoft.com/office/powerpoint/2010/main" val="714673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552E1-3A30-0FBD-4BD2-B1B246B75F8A}"/>
              </a:ext>
            </a:extLst>
          </p:cNvPr>
          <p:cNvSpPr>
            <a:spLocks noGrp="1"/>
          </p:cNvSpPr>
          <p:nvPr>
            <p:ph type="title"/>
          </p:nvPr>
        </p:nvSpPr>
        <p:spPr>
          <a:xfrm>
            <a:off x="0" y="0"/>
            <a:ext cx="9328030" cy="1320800"/>
          </a:xfrm>
        </p:spPr>
        <p:txBody>
          <a:bodyPr/>
          <a:lstStyle/>
          <a:p>
            <a:r>
              <a:rPr lang="en-US" dirty="0"/>
              <a:t>A guide to exploring your career options after a PhD/Postdoc: Implementation Stage</a:t>
            </a:r>
          </a:p>
        </p:txBody>
      </p:sp>
      <p:sp>
        <p:nvSpPr>
          <p:cNvPr id="3" name="Content Placeholder 2">
            <a:extLst>
              <a:ext uri="{FF2B5EF4-FFF2-40B4-BE49-F238E27FC236}">
                <a16:creationId xmlns:a16="http://schemas.microsoft.com/office/drawing/2014/main" id="{17C8F9F0-90BF-FBD0-721E-EA8716F5F34E}"/>
              </a:ext>
            </a:extLst>
          </p:cNvPr>
          <p:cNvSpPr>
            <a:spLocks noGrp="1"/>
          </p:cNvSpPr>
          <p:nvPr>
            <p:ph idx="1"/>
          </p:nvPr>
        </p:nvSpPr>
        <p:spPr>
          <a:xfrm>
            <a:off x="-1" y="1269138"/>
            <a:ext cx="5293745" cy="4601442"/>
          </a:xfrm>
        </p:spPr>
        <p:txBody>
          <a:bodyPr>
            <a:normAutofit/>
          </a:bodyPr>
          <a:lstStyle/>
          <a:p>
            <a:pPr marL="0" indent="0">
              <a:buNone/>
            </a:pPr>
            <a:r>
              <a:rPr lang="en-US" b="1" dirty="0"/>
              <a:t>Non-academic employers value:</a:t>
            </a:r>
          </a:p>
          <a:p>
            <a:r>
              <a:rPr lang="en-US" dirty="0"/>
              <a:t>Transferrable skills and experience</a:t>
            </a:r>
          </a:p>
          <a:p>
            <a:endParaRPr lang="en-US" dirty="0"/>
          </a:p>
          <a:p>
            <a:r>
              <a:rPr lang="en-US" dirty="0"/>
              <a:t>Evidence that knowledge/skills have been applied in real world settings with success</a:t>
            </a:r>
          </a:p>
          <a:p>
            <a:endParaRPr lang="en-US" dirty="0"/>
          </a:p>
          <a:p>
            <a:r>
              <a:rPr lang="en-US" dirty="0"/>
              <a:t>The ability to learn, grow and add value</a:t>
            </a:r>
          </a:p>
          <a:p>
            <a:endParaRPr lang="en-US" dirty="0"/>
          </a:p>
          <a:p>
            <a:r>
              <a:rPr lang="en-US" dirty="0"/>
              <a:t>Cultural fit</a:t>
            </a:r>
          </a:p>
          <a:p>
            <a:pPr marL="0" indent="0">
              <a:buNone/>
            </a:pPr>
            <a:endParaRPr lang="en-US" dirty="0"/>
          </a:p>
          <a:p>
            <a:endParaRPr lang="en-US" dirty="0"/>
          </a:p>
          <a:p>
            <a:endParaRPr lang="en-US" dirty="0"/>
          </a:p>
          <a:p>
            <a:endParaRPr lang="en-US" dirty="0"/>
          </a:p>
          <a:p>
            <a:endParaRPr lang="en-US" dirty="0"/>
          </a:p>
          <a:p>
            <a:endParaRPr lang="en-US" dirty="0"/>
          </a:p>
        </p:txBody>
      </p:sp>
      <p:pic>
        <p:nvPicPr>
          <p:cNvPr id="4" name="Picture 3">
            <a:extLst>
              <a:ext uri="{FF2B5EF4-FFF2-40B4-BE49-F238E27FC236}">
                <a16:creationId xmlns:a16="http://schemas.microsoft.com/office/drawing/2014/main" id="{674281E9-16E5-4DAC-5C34-6F95C14460D7}"/>
              </a:ext>
            </a:extLst>
          </p:cNvPr>
          <p:cNvPicPr>
            <a:picLocks noChangeAspect="1"/>
          </p:cNvPicPr>
          <p:nvPr/>
        </p:nvPicPr>
        <p:blipFill>
          <a:blip r:embed="rId3"/>
          <a:stretch>
            <a:fillRect/>
          </a:stretch>
        </p:blipFill>
        <p:spPr>
          <a:xfrm>
            <a:off x="5293744" y="2256646"/>
            <a:ext cx="4510176" cy="2255088"/>
          </a:xfrm>
          <a:prstGeom prst="rect">
            <a:avLst/>
          </a:prstGeom>
        </p:spPr>
      </p:pic>
    </p:spTree>
    <p:extLst>
      <p:ext uri="{BB962C8B-B14F-4D97-AF65-F5344CB8AC3E}">
        <p14:creationId xmlns:p14="http://schemas.microsoft.com/office/powerpoint/2010/main" val="2716380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552E1-3A30-0FBD-4BD2-B1B246B75F8A}"/>
              </a:ext>
            </a:extLst>
          </p:cNvPr>
          <p:cNvSpPr>
            <a:spLocks noGrp="1"/>
          </p:cNvSpPr>
          <p:nvPr>
            <p:ph type="title"/>
          </p:nvPr>
        </p:nvSpPr>
        <p:spPr>
          <a:xfrm>
            <a:off x="0" y="0"/>
            <a:ext cx="9328030" cy="1320800"/>
          </a:xfrm>
        </p:spPr>
        <p:txBody>
          <a:bodyPr/>
          <a:lstStyle/>
          <a:p>
            <a:r>
              <a:rPr lang="en-US" dirty="0"/>
              <a:t>A guide to exploring your career options after a PhD/Postdoc: Implementation Stage</a:t>
            </a:r>
          </a:p>
        </p:txBody>
      </p:sp>
      <p:sp>
        <p:nvSpPr>
          <p:cNvPr id="3" name="Content Placeholder 2">
            <a:extLst>
              <a:ext uri="{FF2B5EF4-FFF2-40B4-BE49-F238E27FC236}">
                <a16:creationId xmlns:a16="http://schemas.microsoft.com/office/drawing/2014/main" id="{17C8F9F0-90BF-FBD0-721E-EA8716F5F34E}"/>
              </a:ext>
            </a:extLst>
          </p:cNvPr>
          <p:cNvSpPr>
            <a:spLocks noGrp="1"/>
          </p:cNvSpPr>
          <p:nvPr>
            <p:ph idx="1"/>
          </p:nvPr>
        </p:nvSpPr>
        <p:spPr>
          <a:xfrm>
            <a:off x="0" y="1263387"/>
            <a:ext cx="9328030" cy="4826861"/>
          </a:xfrm>
        </p:spPr>
        <p:txBody>
          <a:bodyPr>
            <a:normAutofit fontScale="92500" lnSpcReduction="10000"/>
          </a:bodyPr>
          <a:lstStyle/>
          <a:p>
            <a:pPr marL="0" indent="0">
              <a:buNone/>
            </a:pPr>
            <a:r>
              <a:rPr lang="en-US" b="1" dirty="0"/>
              <a:t>Steps to take:</a:t>
            </a:r>
          </a:p>
          <a:p>
            <a:r>
              <a:rPr lang="en-US" dirty="0"/>
              <a:t>Conduct an inventory on all skills (technical and interpersonal) you have gained through the course of your PhD/Postdoc</a:t>
            </a:r>
          </a:p>
          <a:p>
            <a:pPr lvl="1">
              <a:buFont typeface="Wingdings" panose="05000000000000000000" pitchFamily="2" charset="2"/>
              <a:buChar char="v"/>
            </a:pPr>
            <a:r>
              <a:rPr lang="en-US" dirty="0"/>
              <a:t>Stories/anecdotes of milestones, highs, lows of your PhD/Postdoc</a:t>
            </a:r>
          </a:p>
          <a:p>
            <a:endParaRPr lang="en-US" dirty="0"/>
          </a:p>
          <a:p>
            <a:r>
              <a:rPr lang="en-US" dirty="0"/>
              <a:t>Identify the outcomes/successes from all that you have accomplished – be specific!</a:t>
            </a:r>
          </a:p>
          <a:p>
            <a:pPr lvl="1">
              <a:buFont typeface="Wingdings" panose="05000000000000000000" pitchFamily="2" charset="2"/>
              <a:buChar char="v"/>
            </a:pPr>
            <a:r>
              <a:rPr lang="en-US" dirty="0"/>
              <a:t>Think beyond the publishing of papers</a:t>
            </a:r>
          </a:p>
          <a:p>
            <a:endParaRPr lang="en-US" dirty="0"/>
          </a:p>
          <a:p>
            <a:r>
              <a:rPr lang="en-US" dirty="0"/>
              <a:t>Conduct an inventory of required skills/experience from the jobs of interest to you</a:t>
            </a:r>
          </a:p>
          <a:p>
            <a:pPr lvl="1">
              <a:buFont typeface="Wingdings" panose="05000000000000000000" pitchFamily="2" charset="2"/>
              <a:buChar char="v"/>
            </a:pPr>
            <a:r>
              <a:rPr lang="en-US" dirty="0"/>
              <a:t>Job ads can range from useful to vague – spend time reading as many as you can</a:t>
            </a:r>
          </a:p>
          <a:p>
            <a:endParaRPr lang="en-US" dirty="0"/>
          </a:p>
          <a:p>
            <a:r>
              <a:rPr lang="en-US" dirty="0"/>
              <a:t>Identify a strategy for where, why and how you are applying to jobs of interest to you</a:t>
            </a:r>
          </a:p>
          <a:p>
            <a:pPr lvl="1">
              <a:buFont typeface="Wingdings" panose="05000000000000000000" pitchFamily="2" charset="2"/>
              <a:buChar char="v"/>
            </a:pPr>
            <a:r>
              <a:rPr lang="en-US" dirty="0"/>
              <a:t>Job Boards (set alerts); Career Fairs (academic and professional); Networking (consider IoT4Ag IPAB members)</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03912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222AC-3A58-DAF7-78F2-46DC76C1816C}"/>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6E7111DE-5431-F47A-124B-BA58F0B3BF34}"/>
              </a:ext>
            </a:extLst>
          </p:cNvPr>
          <p:cNvSpPr>
            <a:spLocks noGrp="1"/>
          </p:cNvSpPr>
          <p:nvPr>
            <p:ph idx="1"/>
          </p:nvPr>
        </p:nvSpPr>
        <p:spPr/>
        <p:txBody>
          <a:bodyPr/>
          <a:lstStyle/>
          <a:p>
            <a:r>
              <a:rPr lang="en-US" b="1" dirty="0"/>
              <a:t>How can you explore career options? When should you begin job searching?</a:t>
            </a:r>
          </a:p>
          <a:p>
            <a:endParaRPr lang="en-US" b="1" dirty="0"/>
          </a:p>
          <a:p>
            <a:r>
              <a:rPr lang="en-US" b="1" dirty="0"/>
              <a:t>What do non-academic employers look for in graduating students/fellow? How do you market yourself to non-academic employers?</a:t>
            </a:r>
          </a:p>
          <a:p>
            <a:endParaRPr lang="en-US" b="1" dirty="0"/>
          </a:p>
          <a:p>
            <a:r>
              <a:rPr lang="en-US" b="1" dirty="0">
                <a:solidFill>
                  <a:schemeClr val="accent1"/>
                </a:solidFill>
              </a:rPr>
              <a:t>What coursework or research decisions can you make now for future career success? What resources are available to you?</a:t>
            </a:r>
          </a:p>
        </p:txBody>
      </p:sp>
    </p:spTree>
    <p:extLst>
      <p:ext uri="{BB962C8B-B14F-4D97-AF65-F5344CB8AC3E}">
        <p14:creationId xmlns:p14="http://schemas.microsoft.com/office/powerpoint/2010/main" val="60527563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182</TotalTime>
  <Words>1005</Words>
  <Application>Microsoft Office PowerPoint</Application>
  <PresentationFormat>Widescreen</PresentationFormat>
  <Paragraphs>116</Paragraphs>
  <Slides>15</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Arial</vt:lpstr>
      <vt:lpstr>Trebuchet MS</vt:lpstr>
      <vt:lpstr>Wingdings</vt:lpstr>
      <vt:lpstr>Wingdings 3</vt:lpstr>
      <vt:lpstr>Facet</vt:lpstr>
      <vt:lpstr>Setting Yourself Up For Recruitment Success A Student’s Perspective</vt:lpstr>
      <vt:lpstr>Goals</vt:lpstr>
      <vt:lpstr>Goals</vt:lpstr>
      <vt:lpstr>A guide to exploring your career options after a PhD/Postdoc</vt:lpstr>
      <vt:lpstr>A guide to exploring your career options after a PhD/Postdoc: Discovery Stage</vt:lpstr>
      <vt:lpstr>Goals</vt:lpstr>
      <vt:lpstr>A guide to exploring your career options after a PhD/Postdoc: Implementation Stage</vt:lpstr>
      <vt:lpstr>A guide to exploring your career options after a PhD/Postdoc: Implementation Stage</vt:lpstr>
      <vt:lpstr>Goals</vt:lpstr>
      <vt:lpstr>Ways to prepare for successful recruitment:</vt:lpstr>
      <vt:lpstr>Thank You! Questions?</vt:lpstr>
      <vt:lpstr>Word Cloud</vt:lpstr>
      <vt:lpstr>Poll</vt:lpstr>
      <vt:lpstr>Poll</vt:lpstr>
      <vt:lpstr>Word Cloud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Shobhita Kramadhati</dc:creator>
  <cp:lastModifiedBy>Brier, Bob</cp:lastModifiedBy>
  <cp:revision>2</cp:revision>
  <dcterms:created xsi:type="dcterms:W3CDTF">2024-09-27T16:54:17Z</dcterms:created>
  <dcterms:modified xsi:type="dcterms:W3CDTF">2024-09-27T21:41:27Z</dcterms:modified>
</cp:coreProperties>
</file>